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8288000" cy="10287000"/>
  <p:notesSz cx="6858000" cy="9144000"/>
  <p:embeddedFontLst>
    <p:embeddedFont>
      <p:font typeface="Ipaex Mincho" panose="020B0600070205080204" charset="-128"/>
      <p:regular r:id="rId8"/>
    </p:embeddedFont>
    <p:embeddedFont>
      <p:font typeface="Yu Gothic UI Semibold" panose="020B0700000000000000" pitchFamily="50" charset="-128"/>
      <p:bold r:id="rId9"/>
    </p:embeddedFont>
    <p:embeddedFont>
      <p:font typeface="やさしさゴシック" panose="020B0600070205080204" charset="-128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21" y="2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1.png"/><Relationship Id="rId2" Type="http://schemas.openxmlformats.org/officeDocument/2006/relationships/image" Target="../media/image13.png"/><Relationship Id="rId16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2.svg"/><Relationship Id="rId5" Type="http://schemas.openxmlformats.org/officeDocument/2006/relationships/image" Target="../media/image16.svg"/><Relationship Id="rId1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5.svg"/><Relationship Id="rId7" Type="http://schemas.openxmlformats.org/officeDocument/2006/relationships/image" Target="../media/image12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9.svg"/><Relationship Id="rId7" Type="http://schemas.openxmlformats.org/officeDocument/2006/relationships/image" Target="../media/image31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10.svg"/><Relationship Id="rId5" Type="http://schemas.openxmlformats.org/officeDocument/2006/relationships/image" Target="../media/image25.svg"/><Relationship Id="rId10" Type="http://schemas.openxmlformats.org/officeDocument/2006/relationships/image" Target="../media/image9.png"/><Relationship Id="rId4" Type="http://schemas.openxmlformats.org/officeDocument/2006/relationships/image" Target="../media/image24.png"/><Relationship Id="rId9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1.svg"/><Relationship Id="rId7" Type="http://schemas.openxmlformats.org/officeDocument/2006/relationships/image" Target="../media/image4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4.svg"/><Relationship Id="rId5" Type="http://schemas.openxmlformats.org/officeDocument/2006/relationships/image" Target="../media/image6.sv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4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781173">
            <a:off x="12747640" y="2435668"/>
            <a:ext cx="3074501" cy="40648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8177163" y="-129095"/>
            <a:ext cx="2267130" cy="1948314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 flipH="1">
            <a:off x="7979128" y="276379"/>
            <a:ext cx="2329745" cy="200212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974262" y="1952921"/>
            <a:ext cx="3761425" cy="48449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96825" y="672555"/>
            <a:ext cx="3309123" cy="114578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16352" y="1131940"/>
            <a:ext cx="2270069" cy="265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9"/>
              </a:lnSpc>
            </a:pPr>
            <a:r>
              <a:rPr lang="en-US" sz="1999">
                <a:solidFill>
                  <a:srgbClr val="FFFFFF"/>
                </a:solidFill>
                <a:ea typeface="やさしさゴシック"/>
              </a:rPr>
              <a:t>竹ノ下弘久研究会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96825" y="1962446"/>
            <a:ext cx="3309123" cy="114578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96825" y="3252336"/>
            <a:ext cx="3309123" cy="114578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16352" y="2412306"/>
            <a:ext cx="2270069" cy="274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>
                <a:solidFill>
                  <a:srgbClr val="000000"/>
                </a:solidFill>
                <a:ea typeface="やさしさゴシック"/>
              </a:rPr>
              <a:t>人数・男女比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6352" y="3702197"/>
            <a:ext cx="2270069" cy="274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>
                <a:solidFill>
                  <a:srgbClr val="000000"/>
                </a:solidFill>
                <a:ea typeface="やさしさゴシック"/>
              </a:rPr>
              <a:t>研究内容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891722" y="2534793"/>
            <a:ext cx="8133323" cy="313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000"/>
              </a:lnSpc>
            </a:pPr>
            <a:r>
              <a:rPr lang="en-US" sz="11999" dirty="0" err="1">
                <a:solidFill>
                  <a:srgbClr val="2E5077"/>
                </a:solidFill>
                <a:ea typeface="やさしさゴシック"/>
              </a:rPr>
              <a:t>竹ノ下弘久</a:t>
            </a:r>
            <a:endParaRPr lang="en-US" sz="11999" dirty="0">
              <a:solidFill>
                <a:srgbClr val="2E5077"/>
              </a:solidFill>
              <a:ea typeface="やさしさゴシック"/>
            </a:endParaRPr>
          </a:p>
          <a:p>
            <a:pPr>
              <a:lnSpc>
                <a:spcPts val="11999"/>
              </a:lnSpc>
            </a:pPr>
            <a:r>
              <a:rPr lang="en-US" sz="11999" dirty="0" err="1">
                <a:solidFill>
                  <a:srgbClr val="2E5077"/>
                </a:solidFill>
                <a:ea typeface="やさしさゴシック"/>
              </a:rPr>
              <a:t>研究会</a:t>
            </a:r>
            <a:endParaRPr lang="en-US" sz="11999" dirty="0">
              <a:solidFill>
                <a:srgbClr val="2E5077"/>
              </a:solidFill>
              <a:ea typeface="やさしさゴシック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891722" y="5869536"/>
            <a:ext cx="7300278" cy="6399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00"/>
              </a:lnSpc>
              <a:spcBef>
                <a:spcPct val="0"/>
              </a:spcBef>
            </a:pPr>
            <a:r>
              <a:rPr lang="en-US" sz="4800" dirty="0" err="1">
                <a:solidFill>
                  <a:srgbClr val="000000"/>
                </a:solidFill>
                <a:ea typeface="やさしさゴシック"/>
              </a:rPr>
              <a:t>社会階層論・計量社会学</a:t>
            </a:r>
            <a:endParaRPr lang="en-US" sz="4800" dirty="0">
              <a:solidFill>
                <a:srgbClr val="000000"/>
              </a:solidFill>
              <a:ea typeface="やさしさゴシック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96825" y="4494159"/>
            <a:ext cx="3309123" cy="1145784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916352" y="4944020"/>
            <a:ext cx="2270069" cy="274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>
                <a:solidFill>
                  <a:srgbClr val="000000"/>
                </a:solidFill>
                <a:ea typeface="やさしさゴシック"/>
              </a:rPr>
              <a:t>指導方針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700000" flipH="1">
            <a:off x="-514685" y="6491626"/>
            <a:ext cx="3486918" cy="474704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64253" y="8550541"/>
            <a:ext cx="9573498" cy="28074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78803">
            <a:off x="15007412" y="7539915"/>
            <a:ext cx="4386088" cy="331747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493145">
            <a:off x="14989190" y="-1923662"/>
            <a:ext cx="3425777" cy="46451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96825" y="672555"/>
            <a:ext cx="3309123" cy="11457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/>
          <a:srcRect l="28703" r="28049"/>
          <a:stretch>
            <a:fillRect/>
          </a:stretch>
        </p:blipFill>
        <p:spPr>
          <a:xfrm>
            <a:off x="11786170" y="4193934"/>
            <a:ext cx="1457365" cy="336985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/>
          <a:srcRect l="25712" r="29954"/>
          <a:stretch>
            <a:fillRect/>
          </a:stretch>
        </p:blipFill>
        <p:spPr>
          <a:xfrm>
            <a:off x="15705811" y="4059673"/>
            <a:ext cx="1553489" cy="35041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/>
          <a:srcRect l="25712" r="29954"/>
          <a:stretch>
            <a:fillRect/>
          </a:stretch>
        </p:blipFill>
        <p:spPr>
          <a:xfrm>
            <a:off x="14321858" y="4053828"/>
            <a:ext cx="1553489" cy="35041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/>
          <a:srcRect l="33813" r="28238"/>
          <a:stretch>
            <a:fillRect/>
          </a:stretch>
        </p:blipFill>
        <p:spPr>
          <a:xfrm>
            <a:off x="13310211" y="4067918"/>
            <a:ext cx="1297053" cy="345688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418457" y="1409700"/>
            <a:ext cx="10188807" cy="998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6999" dirty="0" err="1">
                <a:solidFill>
                  <a:srgbClr val="2E5077"/>
                </a:solidFill>
                <a:ea typeface="やさしさゴシック"/>
              </a:rPr>
              <a:t>人数・男女比</a:t>
            </a:r>
            <a:endParaRPr lang="en-US" sz="6999" dirty="0">
              <a:solidFill>
                <a:srgbClr val="2E5077"/>
              </a:solidFill>
              <a:ea typeface="やさしさゴシック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418457" y="4469054"/>
            <a:ext cx="5547419" cy="2969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dirty="0">
                <a:solidFill>
                  <a:srgbClr val="000000"/>
                </a:solidFill>
                <a:latin typeface="やさしさゴシック"/>
              </a:rPr>
              <a:t>3年生    人</a:t>
            </a:r>
          </a:p>
          <a:p>
            <a:pPr algn="ctr">
              <a:lnSpc>
                <a:spcPts val="3600"/>
              </a:lnSpc>
            </a:pPr>
            <a:endParaRPr lang="en-US" sz="7200" dirty="0">
              <a:solidFill>
                <a:srgbClr val="000000"/>
              </a:solidFill>
              <a:latin typeface="やさしさゴシック"/>
            </a:endParaRPr>
          </a:p>
          <a:p>
            <a:pPr algn="ctr">
              <a:lnSpc>
                <a:spcPts val="10080"/>
              </a:lnSpc>
            </a:pPr>
            <a:r>
              <a:rPr lang="en-US" sz="7200" dirty="0">
                <a:solidFill>
                  <a:srgbClr val="000000"/>
                </a:solidFill>
                <a:latin typeface="やさしさゴシック"/>
              </a:rPr>
              <a:t>4年生    人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 l="28703" r="28049"/>
          <a:stretch>
            <a:fillRect/>
          </a:stretch>
        </p:blipFill>
        <p:spPr>
          <a:xfrm>
            <a:off x="10505038" y="4193934"/>
            <a:ext cx="1457365" cy="3369856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4414126" y="3391246"/>
            <a:ext cx="2320903" cy="5899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ja-JP" altLang="en-US" sz="3400" dirty="0">
                <a:solidFill>
                  <a:srgbClr val="000000"/>
                </a:solidFill>
                <a:ea typeface="やさしさゴシック"/>
              </a:rPr>
              <a:t>ぐらい</a:t>
            </a:r>
            <a:endParaRPr lang="en-US" sz="3400" dirty="0">
              <a:solidFill>
                <a:srgbClr val="000000"/>
              </a:solidFill>
              <a:ea typeface="やさしさゴシック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96825" y="1962446"/>
            <a:ext cx="3309123" cy="1145784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916352" y="1131940"/>
            <a:ext cx="2270069" cy="265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9"/>
              </a:lnSpc>
            </a:pPr>
            <a:r>
              <a:rPr lang="en-US" sz="1999">
                <a:solidFill>
                  <a:srgbClr val="000000"/>
                </a:solidFill>
                <a:ea typeface="やさしさゴシック"/>
              </a:rPr>
              <a:t>竹ノ下弘久研究会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96825" y="3252336"/>
            <a:ext cx="3309123" cy="1145784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916352" y="2412306"/>
            <a:ext cx="2270069" cy="274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>
                <a:solidFill>
                  <a:srgbClr val="F8F7EE"/>
                </a:solidFill>
                <a:ea typeface="やさしさゴシック"/>
              </a:rPr>
              <a:t>人数・男女比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16352" y="3702197"/>
            <a:ext cx="2270069" cy="274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>
                <a:solidFill>
                  <a:srgbClr val="000000"/>
                </a:solidFill>
                <a:ea typeface="やさしさゴシック"/>
              </a:rPr>
              <a:t>研究内容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96825" y="4494159"/>
            <a:ext cx="3309123" cy="1145784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916352" y="4944020"/>
            <a:ext cx="2270069" cy="274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>
                <a:solidFill>
                  <a:srgbClr val="000000"/>
                </a:solidFill>
                <a:ea typeface="やさしさゴシック"/>
              </a:rPr>
              <a:t>指導方針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024294" y="4353801"/>
            <a:ext cx="1877501" cy="1600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000"/>
              </a:lnSpc>
            </a:pPr>
            <a:r>
              <a:rPr lang="en-US" sz="12000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23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715837" y="2939498"/>
            <a:ext cx="255389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9600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1</a:t>
            </a:r>
            <a:r>
              <a:rPr lang="ja-JP" altLang="en-US" sz="9600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：</a:t>
            </a:r>
            <a:r>
              <a:rPr lang="en-US" sz="9600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1</a:t>
            </a:r>
          </a:p>
        </p:txBody>
      </p:sp>
      <p:sp>
        <p:nvSpPr>
          <p:cNvPr id="25" name="TextBox 22">
            <a:extLst>
              <a:ext uri="{FF2B5EF4-FFF2-40B4-BE49-F238E27FC236}">
                <a16:creationId xmlns:a16="http://schemas.microsoft.com/office/drawing/2014/main" id="{91303223-A519-411A-92F6-A1F49E8F594F}"/>
              </a:ext>
            </a:extLst>
          </p:cNvPr>
          <p:cNvSpPr txBox="1"/>
          <p:nvPr/>
        </p:nvSpPr>
        <p:spPr>
          <a:xfrm>
            <a:off x="7037899" y="6057900"/>
            <a:ext cx="1877501" cy="1600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000"/>
              </a:lnSpc>
            </a:pPr>
            <a:r>
              <a:rPr lang="en-US" sz="12000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23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386443" y="1514584"/>
            <a:ext cx="9751816" cy="880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0"/>
              </a:lnSpc>
            </a:pPr>
            <a:r>
              <a:rPr lang="en-US" sz="7000" dirty="0" err="1">
                <a:solidFill>
                  <a:srgbClr val="2E5077"/>
                </a:solidFill>
                <a:ea typeface="やさしさゴシック"/>
              </a:rPr>
              <a:t>具体的な研究内容</a:t>
            </a:r>
            <a:endParaRPr lang="en-US" sz="7000" dirty="0">
              <a:solidFill>
                <a:srgbClr val="2E5077"/>
              </a:solidFill>
              <a:ea typeface="やさしさゴシック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108282" y="6626152"/>
            <a:ext cx="8989450" cy="38429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19697">
            <a:off x="14996128" y="-2049300"/>
            <a:ext cx="4991654" cy="54330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96825" y="672555"/>
            <a:ext cx="3309123" cy="114578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386443" y="4187713"/>
            <a:ext cx="13359783" cy="3865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8546" lvl="1" indent="-304273" algn="l">
              <a:lnSpc>
                <a:spcPts val="5897"/>
              </a:lnSpc>
              <a:buFont typeface="Arial"/>
              <a:buChar char="•"/>
            </a:pPr>
            <a:r>
              <a:rPr lang="en-US" sz="3685" spc="73">
                <a:solidFill>
                  <a:srgbClr val="000000"/>
                </a:solidFill>
                <a:ea typeface="はんなり明朝"/>
              </a:rPr>
              <a:t>子どもの進路選択における家庭の経済状況、</a:t>
            </a:r>
          </a:p>
          <a:p>
            <a:pPr algn="l">
              <a:lnSpc>
                <a:spcPts val="5897"/>
              </a:lnSpc>
            </a:pPr>
            <a:r>
              <a:rPr lang="en-US" sz="3685" spc="73">
                <a:solidFill>
                  <a:srgbClr val="000000"/>
                </a:solidFill>
                <a:ea typeface="はんなり明朝"/>
              </a:rPr>
              <a:t>　　　　　　　　　　　　　　　及び親との関わりの関連性</a:t>
            </a:r>
          </a:p>
          <a:p>
            <a:pPr marL="608545" lvl="1" indent="-304272" algn="l">
              <a:lnSpc>
                <a:spcPts val="5897"/>
              </a:lnSpc>
              <a:buFont typeface="Arial"/>
              <a:buChar char="•"/>
            </a:pPr>
            <a:r>
              <a:rPr lang="en-US" sz="3685" spc="73">
                <a:solidFill>
                  <a:srgbClr val="000000"/>
                </a:solidFill>
                <a:ea typeface="はんなり明朝"/>
              </a:rPr>
              <a:t>妻下降婚における家事・育児の役割分担の実態</a:t>
            </a:r>
          </a:p>
          <a:p>
            <a:pPr marL="608545" lvl="1" indent="-304272" algn="l">
              <a:lnSpc>
                <a:spcPts val="5897"/>
              </a:lnSpc>
              <a:buFont typeface="Arial"/>
              <a:buChar char="•"/>
            </a:pPr>
            <a:r>
              <a:rPr lang="en-US" sz="3685" spc="73">
                <a:solidFill>
                  <a:srgbClr val="000000"/>
                </a:solidFill>
                <a:ea typeface="はんなり明朝"/>
              </a:rPr>
              <a:t>若者の政治参画における階級格差と教育格差</a:t>
            </a:r>
          </a:p>
          <a:p>
            <a:pPr marL="608545" lvl="1" indent="-304272" algn="l">
              <a:lnSpc>
                <a:spcPts val="5897"/>
              </a:lnSpc>
              <a:buFont typeface="Arial"/>
              <a:buChar char="•"/>
            </a:pPr>
            <a:r>
              <a:rPr lang="en-US" sz="3685" spc="73">
                <a:solidFill>
                  <a:srgbClr val="000000"/>
                </a:solidFill>
                <a:ea typeface="はんなり明朝"/>
              </a:rPr>
              <a:t>働き方改革前後の男女間の賃金格差について　　　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422696" y="7446592"/>
            <a:ext cx="1983605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Ipaex Mincho"/>
              </a:rPr>
              <a:t>etc....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96825" y="3260215"/>
            <a:ext cx="3309123" cy="114578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906827" y="1139819"/>
            <a:ext cx="2270069" cy="265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9"/>
              </a:lnSpc>
            </a:pPr>
            <a:r>
              <a:rPr lang="en-US" sz="1999">
                <a:solidFill>
                  <a:srgbClr val="000000"/>
                </a:solidFill>
                <a:ea typeface="やさしさゴシック"/>
              </a:rPr>
              <a:t>竹ノ下弘久研究会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7300" y="1954929"/>
            <a:ext cx="3309123" cy="114578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06827" y="2420185"/>
            <a:ext cx="2270069" cy="274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>
                <a:solidFill>
                  <a:srgbClr val="000000"/>
                </a:solidFill>
                <a:ea typeface="やさしさゴシック"/>
              </a:rPr>
              <a:t>人数・男女比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06827" y="3710076"/>
            <a:ext cx="2270069" cy="274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>
                <a:solidFill>
                  <a:srgbClr val="F8F7EE"/>
                </a:solidFill>
                <a:ea typeface="やさしさゴシック"/>
              </a:rPr>
              <a:t>研究内容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7300" y="4502038"/>
            <a:ext cx="3309123" cy="1145784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906827" y="4951899"/>
            <a:ext cx="2270069" cy="274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>
                <a:solidFill>
                  <a:srgbClr val="000000"/>
                </a:solidFill>
                <a:ea typeface="やさしさゴシック"/>
              </a:rPr>
              <a:t>指導方針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386443" y="2737097"/>
            <a:ext cx="13359783" cy="1249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dirty="0" err="1">
                <a:solidFill>
                  <a:srgbClr val="000000"/>
                </a:solidFill>
                <a:latin typeface="やさしさゴシック" panose="020B0600070205080204" charset="-128"/>
                <a:ea typeface="やさしさゴシック" panose="020B0600070205080204" charset="-128"/>
              </a:rPr>
              <a:t>主に社会階層論や格差・不平等の問題などをテーマに</a:t>
            </a:r>
            <a:endParaRPr lang="en-US" sz="3600" dirty="0">
              <a:solidFill>
                <a:srgbClr val="000000"/>
              </a:solidFill>
              <a:latin typeface="やさしさゴシック" panose="020B0600070205080204" charset="-128"/>
              <a:ea typeface="やさしさゴシック" panose="020B0600070205080204" charset="-128"/>
            </a:endParaRPr>
          </a:p>
          <a:p>
            <a:pPr>
              <a:lnSpc>
                <a:spcPts val="5040"/>
              </a:lnSpc>
            </a:pPr>
            <a:r>
              <a:rPr lang="en-US" sz="3600" dirty="0" err="1">
                <a:solidFill>
                  <a:srgbClr val="000000"/>
                </a:solidFill>
                <a:latin typeface="やさしさゴシック" panose="020B0600070205080204" charset="-128"/>
                <a:ea typeface="やさしさゴシック" panose="020B0600070205080204" charset="-128"/>
              </a:rPr>
              <a:t>統計分析を用いて、研究を行っています</a:t>
            </a:r>
            <a:r>
              <a:rPr lang="en-US" sz="3600" dirty="0">
                <a:solidFill>
                  <a:srgbClr val="000000"/>
                </a:solidFill>
                <a:latin typeface="やさしさゴシック" panose="020B0600070205080204" charset="-128"/>
                <a:ea typeface="やさしさゴシック" panose="020B0600070205080204" charset="-128"/>
              </a:rPr>
              <a:t>。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715217">
            <a:off x="-41086" y="6331976"/>
            <a:ext cx="3803945" cy="44992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68874">
            <a:off x="9458231" y="7659867"/>
            <a:ext cx="8989450" cy="38429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713764">
            <a:off x="15574381" y="237030"/>
            <a:ext cx="3369839" cy="21321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96825" y="672555"/>
            <a:ext cx="3309123" cy="114578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343400" y="1519610"/>
            <a:ext cx="3981290" cy="880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0"/>
              </a:lnSpc>
            </a:pPr>
            <a:r>
              <a:rPr lang="en-US" sz="7000" dirty="0" err="1">
                <a:solidFill>
                  <a:srgbClr val="2E5077"/>
                </a:solidFill>
                <a:ea typeface="やさしさゴシック"/>
              </a:rPr>
              <a:t>指導方針</a:t>
            </a:r>
            <a:endParaRPr lang="en-US" sz="7000" dirty="0">
              <a:solidFill>
                <a:srgbClr val="2E5077"/>
              </a:solidFill>
              <a:ea typeface="やさしさゴシック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343400" y="3580236"/>
            <a:ext cx="13547799" cy="4809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47"/>
              </a:lnSpc>
            </a:pPr>
            <a:r>
              <a:rPr lang="en-US" sz="4533" dirty="0" err="1">
                <a:solidFill>
                  <a:srgbClr val="000000"/>
                </a:solidFill>
                <a:ea typeface="IPAex 明朝"/>
              </a:rPr>
              <a:t>事前に課題文献を読んできたうえで</a:t>
            </a:r>
            <a:r>
              <a:rPr lang="en-US" sz="4533" dirty="0">
                <a:solidFill>
                  <a:srgbClr val="000000"/>
                </a:solidFill>
                <a:ea typeface="IPAex 明朝"/>
              </a:rPr>
              <a:t>、</a:t>
            </a:r>
          </a:p>
          <a:p>
            <a:pPr>
              <a:lnSpc>
                <a:spcPts val="6347"/>
              </a:lnSpc>
            </a:pPr>
            <a:r>
              <a:rPr lang="en-US" sz="4533" dirty="0" err="1">
                <a:solidFill>
                  <a:srgbClr val="000000"/>
                </a:solidFill>
                <a:ea typeface="IPAex 明朝"/>
              </a:rPr>
              <a:t>竹ノ下教授の解説を交えながら輪読し</a:t>
            </a:r>
            <a:r>
              <a:rPr lang="en-US" sz="4533" dirty="0">
                <a:solidFill>
                  <a:srgbClr val="000000"/>
                </a:solidFill>
                <a:ea typeface="IPAex 明朝"/>
              </a:rPr>
              <a:t>、</a:t>
            </a:r>
          </a:p>
          <a:p>
            <a:pPr>
              <a:lnSpc>
                <a:spcPts val="6347"/>
              </a:lnSpc>
            </a:pPr>
            <a:r>
              <a:rPr lang="en-US" sz="4533" dirty="0" err="1">
                <a:solidFill>
                  <a:srgbClr val="000000"/>
                </a:solidFill>
                <a:ea typeface="IPAex 明朝"/>
              </a:rPr>
              <a:t>最後にグループディスカッションをする形です</a:t>
            </a:r>
            <a:r>
              <a:rPr lang="en-US" sz="4533" dirty="0">
                <a:solidFill>
                  <a:srgbClr val="000000"/>
                </a:solidFill>
                <a:ea typeface="IPAex 明朝"/>
              </a:rPr>
              <a:t>。</a:t>
            </a:r>
          </a:p>
          <a:p>
            <a:pPr>
              <a:lnSpc>
                <a:spcPts val="6347"/>
              </a:lnSpc>
            </a:pPr>
            <a:endParaRPr lang="en-US" sz="4533" dirty="0">
              <a:solidFill>
                <a:srgbClr val="000000"/>
              </a:solidFill>
              <a:ea typeface="IPAex 明朝"/>
            </a:endParaRPr>
          </a:p>
          <a:p>
            <a:pPr>
              <a:lnSpc>
                <a:spcPts val="6347"/>
              </a:lnSpc>
            </a:pPr>
            <a:r>
              <a:rPr lang="en-US" sz="4533" dirty="0" err="1">
                <a:solidFill>
                  <a:srgbClr val="000000"/>
                </a:solidFill>
                <a:ea typeface="IPAex 明朝"/>
              </a:rPr>
              <a:t>統計分析に必要な統計学についての学習や</a:t>
            </a:r>
            <a:endParaRPr lang="en-US" sz="4533" dirty="0">
              <a:solidFill>
                <a:srgbClr val="000000"/>
              </a:solidFill>
              <a:ea typeface="IPAex 明朝"/>
            </a:endParaRPr>
          </a:p>
          <a:p>
            <a:pPr>
              <a:lnSpc>
                <a:spcPts val="6347"/>
              </a:lnSpc>
            </a:pPr>
            <a:r>
              <a:rPr lang="en-US" sz="4533" dirty="0" err="1">
                <a:solidFill>
                  <a:srgbClr val="000000"/>
                </a:solidFill>
                <a:ea typeface="IPAex 明朝"/>
              </a:rPr>
              <a:t>統計ソフトを用いた分析の実習も行います</a:t>
            </a:r>
            <a:r>
              <a:rPr lang="en-US" sz="4533" dirty="0">
                <a:solidFill>
                  <a:srgbClr val="000000"/>
                </a:solidFill>
                <a:ea typeface="IPAex 明朝"/>
              </a:rPr>
              <a:t>。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96825" y="4503684"/>
            <a:ext cx="3309123" cy="114578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916352" y="1141465"/>
            <a:ext cx="2270069" cy="265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9"/>
              </a:lnSpc>
            </a:pPr>
            <a:r>
              <a:rPr lang="en-US" sz="1999">
                <a:solidFill>
                  <a:srgbClr val="000000"/>
                </a:solidFill>
                <a:ea typeface="やさしさゴシック"/>
              </a:rPr>
              <a:t>竹ノ下弘久研究会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96825" y="3261861"/>
            <a:ext cx="3309123" cy="114578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16352" y="2421831"/>
            <a:ext cx="2270069" cy="274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>
                <a:solidFill>
                  <a:srgbClr val="000000"/>
                </a:solidFill>
                <a:ea typeface="やさしさゴシック"/>
              </a:rPr>
              <a:t>人数・男女比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16352" y="3711722"/>
            <a:ext cx="2270069" cy="274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>
                <a:solidFill>
                  <a:srgbClr val="000000"/>
                </a:solidFill>
                <a:ea typeface="やさしさゴシック"/>
              </a:rPr>
              <a:t>研究内容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96825" y="1971971"/>
            <a:ext cx="3309123" cy="1145784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916352" y="4953545"/>
            <a:ext cx="2270069" cy="274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>
                <a:solidFill>
                  <a:srgbClr val="F8F7EE"/>
                </a:solidFill>
                <a:ea typeface="やさしさゴシック"/>
              </a:rPr>
              <a:t>指導方針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0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2502203"/>
            <a:ext cx="4661889" cy="528259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085601" y="1694166"/>
            <a:ext cx="8374772" cy="93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7000" dirty="0" err="1">
                <a:solidFill>
                  <a:srgbClr val="EDEDEB"/>
                </a:solidFill>
                <a:ea typeface="やさしさゴシック"/>
              </a:rPr>
              <a:t>入ゼミ課題について</a:t>
            </a:r>
            <a:endParaRPr lang="en-US" sz="7000" dirty="0">
              <a:solidFill>
                <a:srgbClr val="EDEDEB"/>
              </a:solidFill>
              <a:ea typeface="やさしさゴシック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100000">
            <a:off x="15632403" y="-676283"/>
            <a:ext cx="2224014" cy="423621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791580" y="3533577"/>
            <a:ext cx="3136130" cy="39927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387829" y="8322021"/>
            <a:ext cx="9573498" cy="28074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78803">
            <a:off x="14770041" y="7748199"/>
            <a:ext cx="4386088" cy="331747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085601" y="4342819"/>
            <a:ext cx="11944082" cy="2221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2679" lvl="1" indent="-306339" algn="l">
              <a:lnSpc>
                <a:spcPts val="5937"/>
              </a:lnSpc>
              <a:buFont typeface="Arial"/>
              <a:buChar char="•"/>
            </a:pPr>
            <a:r>
              <a:rPr lang="en-US" sz="3710" spc="74">
                <a:solidFill>
                  <a:srgbClr val="FFFFFF"/>
                </a:solidFill>
                <a:ea typeface="IPAex 明朝"/>
              </a:rPr>
              <a:t>志望理由（400字）</a:t>
            </a:r>
          </a:p>
          <a:p>
            <a:pPr marL="612679" lvl="1" indent="-306339" algn="l">
              <a:lnSpc>
                <a:spcPts val="5937"/>
              </a:lnSpc>
              <a:buFont typeface="Arial"/>
              <a:buChar char="•"/>
            </a:pPr>
            <a:r>
              <a:rPr lang="en-US" sz="3710" spc="74">
                <a:solidFill>
                  <a:srgbClr val="FFFFFF"/>
                </a:solidFill>
                <a:ea typeface="IPAex 明朝"/>
              </a:rPr>
              <a:t>卒業論文で取り上げたいテーマについて（2000字）</a:t>
            </a:r>
          </a:p>
          <a:p>
            <a:pPr marL="612679" lvl="1" indent="-306339" algn="l">
              <a:lnSpc>
                <a:spcPts val="5937"/>
              </a:lnSpc>
              <a:buFont typeface="Arial"/>
              <a:buChar char="•"/>
            </a:pPr>
            <a:r>
              <a:rPr lang="en-US" sz="3710" spc="74">
                <a:solidFill>
                  <a:srgbClr val="FFFFFF"/>
                </a:solidFill>
                <a:ea typeface="IPAex 明朝"/>
              </a:rPr>
              <a:t>課題文献の要約と論評（2000字＆1500字）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085601" y="3225165"/>
            <a:ext cx="3302227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FFFF"/>
                </a:solidFill>
                <a:ea typeface="やさしさゴシック"/>
              </a:rPr>
              <a:t>昨年度は...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782829">
            <a:off x="15849632" y="1587818"/>
            <a:ext cx="3369839" cy="21321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52" t="252"/>
          <a:stretch>
            <a:fillRect/>
          </a:stretch>
        </p:blipFill>
        <p:spPr>
          <a:xfrm rot="5400000" flipH="1">
            <a:off x="7731478" y="-126424"/>
            <a:ext cx="2329745" cy="200212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02" r="102"/>
          <a:stretch>
            <a:fillRect/>
          </a:stretch>
        </p:blipFill>
        <p:spPr>
          <a:xfrm rot="5400000">
            <a:off x="7762785" y="450158"/>
            <a:ext cx="2267130" cy="194831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-186469" y="-6757608"/>
            <a:ext cx="7891463" cy="1130287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465734">
            <a:off x="14811831" y="-1132946"/>
            <a:ext cx="3369859" cy="458767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456667" y="2378359"/>
            <a:ext cx="13908067" cy="4578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66"/>
              </a:lnSpc>
            </a:pPr>
            <a:r>
              <a:rPr lang="en-US" sz="9600" spc="633" dirty="0" err="1">
                <a:solidFill>
                  <a:srgbClr val="2E5077"/>
                </a:solidFill>
                <a:ea typeface="やさしさゴシック"/>
              </a:rPr>
              <a:t>ゼミ員一同</a:t>
            </a:r>
            <a:r>
              <a:rPr lang="en-US" sz="9600" spc="633" dirty="0">
                <a:solidFill>
                  <a:srgbClr val="2E5077"/>
                </a:solidFill>
                <a:ea typeface="やさしさゴシック"/>
              </a:rPr>
              <a:t>、</a:t>
            </a:r>
          </a:p>
          <a:p>
            <a:pPr algn="ctr">
              <a:lnSpc>
                <a:spcPts val="11866"/>
              </a:lnSpc>
            </a:pPr>
            <a:r>
              <a:rPr lang="en-US" sz="9600" spc="633" dirty="0" err="1">
                <a:solidFill>
                  <a:srgbClr val="2E5077"/>
                </a:solidFill>
                <a:ea typeface="やさしさゴシック"/>
              </a:rPr>
              <a:t>皆様のご応募</a:t>
            </a:r>
            <a:endParaRPr lang="en-US" sz="9600" spc="633" dirty="0">
              <a:solidFill>
                <a:srgbClr val="2E5077"/>
              </a:solidFill>
              <a:ea typeface="やさしさゴシック"/>
            </a:endParaRPr>
          </a:p>
          <a:p>
            <a:pPr algn="ctr">
              <a:lnSpc>
                <a:spcPts val="11866"/>
              </a:lnSpc>
            </a:pPr>
            <a:r>
              <a:rPr lang="en-US" sz="9600" spc="633" dirty="0" err="1">
                <a:solidFill>
                  <a:srgbClr val="2E5077"/>
                </a:solidFill>
                <a:ea typeface="やさしさゴシック"/>
              </a:rPr>
              <a:t>お待ちしております</a:t>
            </a:r>
            <a:r>
              <a:rPr lang="en-US" sz="9600" spc="633" dirty="0">
                <a:solidFill>
                  <a:srgbClr val="2E5077"/>
                </a:solidFill>
                <a:ea typeface="やさしさゴシック"/>
              </a:rPr>
              <a:t>！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112</Words>
  <Application>Microsoft Office PowerPoint</Application>
  <PresentationFormat>ユーザー設定</PresentationFormat>
  <Paragraphs>51</Paragraphs>
  <Slides>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2" baseType="lpstr">
      <vt:lpstr>Calibri</vt:lpstr>
      <vt:lpstr>Yu Gothic UI Semibold</vt:lpstr>
      <vt:lpstr>Arial</vt:lpstr>
      <vt:lpstr>Ipaex Mincho</vt:lpstr>
      <vt:lpstr>やさしさゴシック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Playful Cream Blue Lesson Education Presentation</dc:title>
  <cp:lastModifiedBy>kyobasketball.07o2@outlook.jp</cp:lastModifiedBy>
  <cp:revision>3</cp:revision>
  <dcterms:created xsi:type="dcterms:W3CDTF">2006-08-16T00:00:00Z</dcterms:created>
  <dcterms:modified xsi:type="dcterms:W3CDTF">2021-07-03T05:23:07Z</dcterms:modified>
  <dc:identifier>DAEjGqHn7ko</dc:identifier>
</cp:coreProperties>
</file>